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  <p:sldMasterId id="2147483688" r:id="rId3"/>
  </p:sldMasterIdLst>
  <p:notesMasterIdLst>
    <p:notesMasterId r:id="rId7"/>
  </p:notesMasterIdLst>
  <p:sldIdLst>
    <p:sldId id="256" r:id="rId4"/>
    <p:sldId id="257" r:id="rId5"/>
    <p:sldId id="258" r:id="rId6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roxima Nova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A9690E-F9AB-4AA3-8748-817438FDF5B6}">
  <a:tblStyle styleId="{25A9690E-F9AB-4AA3-8748-817438FDF5B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0e1a08d7_0_0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5" name="Google Shape;375;g340e1a08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810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4ebd90931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4ebd90931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34ebd90931_0_2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0ca45f8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40ca45f8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40ca45f821_0_0:notes"/>
          <p:cNvSpPr txBox="1">
            <a:spLocks noGrp="1"/>
          </p:cNvSpPr>
          <p:nvPr>
            <p:ph type="sldNum" idx="12"/>
          </p:nvPr>
        </p:nvSpPr>
        <p:spPr>
          <a:xfrm>
            <a:off x="3884614" y="8685212"/>
            <a:ext cx="29718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3.png"/><Relationship Id="rId14" Type="http://schemas.openxmlformats.org/officeDocument/2006/relationships/hyperlink" Target="http://www.noaa.gov/weather" TargetMode="Externa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8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s://www.commerce.gov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3.png"/><Relationship Id="rId14" Type="http://schemas.openxmlformats.org/officeDocument/2006/relationships/hyperlink" Target="http://www.noaa.gov/weathe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8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s://www.commerce.gov/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3.png"/><Relationship Id="rId14" Type="http://schemas.openxmlformats.org/officeDocument/2006/relationships/hyperlink" Target="http://www.noaa.gov/weather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3.png"/><Relationship Id="rId14" Type="http://schemas.openxmlformats.org/officeDocument/2006/relationships/hyperlink" Target="http://www.noaa.gov/weathe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2435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3"/>
          </p:nvPr>
        </p:nvSpPr>
        <p:spPr>
          <a:xfrm>
            <a:off x="3508162" y="1219200"/>
            <a:ext cx="2435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4"/>
          </p:nvPr>
        </p:nvSpPr>
        <p:spPr>
          <a:xfrm>
            <a:off x="6251362" y="1219200"/>
            <a:ext cx="2435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52888" y="3048000"/>
            <a:ext cx="2447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5"/>
          </p:nvPr>
        </p:nvSpPr>
        <p:spPr>
          <a:xfrm>
            <a:off x="6248400" y="3048000"/>
            <a:ext cx="2447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6"/>
          </p:nvPr>
        </p:nvSpPr>
        <p:spPr>
          <a:xfrm>
            <a:off x="3500644" y="3048000"/>
            <a:ext cx="2447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2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79248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410810" y="0"/>
            <a:ext cx="8730900" cy="426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>
            <a:spLocks noGrp="1"/>
          </p:cNvSpPr>
          <p:nvPr>
            <p:ph type="pic" idx="2"/>
          </p:nvPr>
        </p:nvSpPr>
        <p:spPr>
          <a:xfrm>
            <a:off x="412576" y="4267200"/>
            <a:ext cx="8729100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780334" y="2590798"/>
            <a:ext cx="1371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3"/>
          </p:nvPr>
        </p:nvSpPr>
        <p:spPr>
          <a:xfrm>
            <a:off x="780334" y="3733800"/>
            <a:ext cx="12954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4"/>
          </p:nvPr>
        </p:nvSpPr>
        <p:spPr>
          <a:xfrm>
            <a:off x="2514600" y="768745"/>
            <a:ext cx="60960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5"/>
          </p:nvPr>
        </p:nvSpPr>
        <p:spPr>
          <a:xfrm>
            <a:off x="2515037" y="2262187"/>
            <a:ext cx="60924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6"/>
          </p:nvPr>
        </p:nvSpPr>
        <p:spPr>
          <a:xfrm>
            <a:off x="2514600" y="3311237"/>
            <a:ext cx="6096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2" name="Google Shape;92;p13"/>
          <p:cNvCxnSpPr/>
          <p:nvPr/>
        </p:nvCxnSpPr>
        <p:spPr>
          <a:xfrm>
            <a:off x="2285999" y="609600"/>
            <a:ext cx="0" cy="34734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3" name="Google Shape;93;p1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1762136" cy="2133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3"/>
          <p:cNvGrpSpPr/>
          <p:nvPr/>
        </p:nvGrpSpPr>
        <p:grpSpPr>
          <a:xfrm>
            <a:off x="-30388" y="-3048"/>
            <a:ext cx="472440" cy="6861048"/>
            <a:chOff x="-15240" y="-3048"/>
            <a:chExt cx="472440" cy="6861048"/>
          </a:xfrm>
        </p:grpSpPr>
        <p:sp>
          <p:nvSpPr>
            <p:cNvPr id="95" name="Google Shape;95;p13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" name="Google Shape;97;p13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3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3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3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3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3" name="Google Shape;103;p13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04" name="Google Shape;104;p13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05" name="Google Shape;105;p13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6" name="Google Shape;106;p13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7" name="Google Shape;107;p13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8" name="Google Shape;108;p13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" name="Google Shape;109;p13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0" name="Google Shape;110;p13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11" name="Google Shape;111;p13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 1">
  <p:cSld name="Dk Blue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/>
          <p:nvPr/>
        </p:nvSpPr>
        <p:spPr>
          <a:xfrm>
            <a:off x="410810" y="0"/>
            <a:ext cx="8733300" cy="6449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14"/>
          <p:cNvGrpSpPr/>
          <p:nvPr/>
        </p:nvGrpSpPr>
        <p:grpSpPr>
          <a:xfrm>
            <a:off x="-30388" y="-3048"/>
            <a:ext cx="472440" cy="6861048"/>
            <a:chOff x="-15240" y="-3048"/>
            <a:chExt cx="472440" cy="6861048"/>
          </a:xfrm>
        </p:grpSpPr>
        <p:sp>
          <p:nvSpPr>
            <p:cNvPr id="115" name="Google Shape;115;p14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14" descr="C:\Users\jacqui.fenner\Desktop\PTT templates\images\noaa icons\noaa_icons-04.png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4" descr="C:\Users\jacqui.fenner\Desktop\PTT templates\images\noaa icons\noaa_icons-05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4" descr="C:\Users\jacqui.fenner\Desktop\PTT templates\images\noaa icons\noaa_icons-06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 descr="C:\Users\jacqui.fenner\Desktop\PTT templates\images\noaa icons\noaa_icons-07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4" descr="C:\Users\jacqui.fenner\Desktop\PTT templates\images\noaa icons\noaa_icons-08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4" descr="C:\Users\jacqui.fenner\Desktop\PTT templates\images\noaa icons\noaa_icons-10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3" name="Google Shape;123;p14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24" name="Google Shape;124;p14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25" name="Google Shape;125;p14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6" name="Google Shape;126;p14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7" name="Google Shape;127;p14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8" name="Google Shape;128;p14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9" name="Google Shape;129;p14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0" name="Google Shape;130;p14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31" name="Google Shape;131;p14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32" name="Google Shape;132;p14"/>
          <p:cNvSpPr txBox="1">
            <a:spLocks noGrp="1"/>
          </p:cNvSpPr>
          <p:nvPr>
            <p:ph type="title"/>
          </p:nvPr>
        </p:nvSpPr>
        <p:spPr>
          <a:xfrm>
            <a:off x="762000" y="1066799"/>
            <a:ext cx="793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0" y="6400801"/>
            <a:ext cx="9144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1447800" y="6551712"/>
            <a:ext cx="7239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5" name="Google Shape;135;p14" descr="G:\STALL\ST Comms\Templates &amp; Resources\Logos\Other Emblems\DOC Logo\DOC Color.png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8600" y="6443457"/>
            <a:ext cx="371888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39827" y="6449252"/>
            <a:ext cx="360298" cy="36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ctrTitle"/>
          </p:nvPr>
        </p:nvSpPr>
        <p:spPr>
          <a:xfrm>
            <a:off x="685800" y="213046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457200" y="1600209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body" idx="2"/>
          </p:nvPr>
        </p:nvSpPr>
        <p:spPr>
          <a:xfrm>
            <a:off x="4648200" y="1600209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410810" y="0"/>
            <a:ext cx="8730900" cy="426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>
            <a:spLocks noGrp="1"/>
          </p:cNvSpPr>
          <p:nvPr>
            <p:ph type="pic" idx="2"/>
          </p:nvPr>
        </p:nvSpPr>
        <p:spPr>
          <a:xfrm>
            <a:off x="412576" y="4267200"/>
            <a:ext cx="8729100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780334" y="2590798"/>
            <a:ext cx="1371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3"/>
          </p:nvPr>
        </p:nvSpPr>
        <p:spPr>
          <a:xfrm>
            <a:off x="780334" y="3733800"/>
            <a:ext cx="12954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4"/>
          </p:nvPr>
        </p:nvSpPr>
        <p:spPr>
          <a:xfrm>
            <a:off x="2514600" y="768745"/>
            <a:ext cx="60960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5"/>
          </p:nvPr>
        </p:nvSpPr>
        <p:spPr>
          <a:xfrm>
            <a:off x="2515037" y="2262187"/>
            <a:ext cx="60924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6"/>
          </p:nvPr>
        </p:nvSpPr>
        <p:spPr>
          <a:xfrm>
            <a:off x="2514600" y="3311237"/>
            <a:ext cx="6096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2" name="Google Shape;172;p21"/>
          <p:cNvCxnSpPr/>
          <p:nvPr/>
        </p:nvCxnSpPr>
        <p:spPr>
          <a:xfrm>
            <a:off x="2285999" y="609600"/>
            <a:ext cx="0" cy="34734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3" name="Google Shape;173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1762136" cy="2133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21"/>
          <p:cNvGrpSpPr/>
          <p:nvPr/>
        </p:nvGrpSpPr>
        <p:grpSpPr>
          <a:xfrm>
            <a:off x="-30388" y="-3048"/>
            <a:ext cx="472440" cy="6861048"/>
            <a:chOff x="-15240" y="-3048"/>
            <a:chExt cx="472440" cy="6861048"/>
          </a:xfrm>
        </p:grpSpPr>
        <p:sp>
          <p:nvSpPr>
            <p:cNvPr id="175" name="Google Shape;175;p21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21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1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1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1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1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1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3" name="Google Shape;183;p21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84" name="Google Shape;184;p21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85" name="Google Shape;185;p21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6" name="Google Shape;186;p21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7" name="Google Shape;187;p21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8" name="Google Shape;188;p21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9" name="Google Shape;189;p21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0" name="Google Shape;190;p21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91" name="Google Shape;191;p21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Small Pic">
  <p:cSld name="2 Column, Small Pic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3"/>
          <p:cNvSpPr>
            <a:spLocks noGrp="1"/>
          </p:cNvSpPr>
          <p:nvPr>
            <p:ph type="pic" idx="2"/>
          </p:nvPr>
        </p:nvSpPr>
        <p:spPr>
          <a:xfrm>
            <a:off x="4953000" y="1219200"/>
            <a:ext cx="3733800" cy="198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3742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3"/>
          </p:nvPr>
        </p:nvSpPr>
        <p:spPr>
          <a:xfrm>
            <a:off x="4953000" y="3429000"/>
            <a:ext cx="3742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 1">
  <p:cSld name="Dk Blu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/>
          <p:nvPr/>
        </p:nvSpPr>
        <p:spPr>
          <a:xfrm>
            <a:off x="410810" y="0"/>
            <a:ext cx="8733300" cy="6449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22"/>
          <p:cNvGrpSpPr/>
          <p:nvPr/>
        </p:nvGrpSpPr>
        <p:grpSpPr>
          <a:xfrm>
            <a:off x="-30388" y="-3048"/>
            <a:ext cx="472440" cy="6861048"/>
            <a:chOff x="-15240" y="-3048"/>
            <a:chExt cx="472440" cy="6861048"/>
          </a:xfrm>
        </p:grpSpPr>
        <p:sp>
          <p:nvSpPr>
            <p:cNvPr id="195" name="Google Shape;195;p22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7" name="Google Shape;197;p22" descr="C:\Users\jacqui.fenner\Desktop\PTT templates\images\noaa icons\noaa_icons-04.png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2" descr="C:\Users\jacqui.fenner\Desktop\PTT templates\images\noaa icons\noaa_icons-05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2" descr="C:\Users\jacqui.fenner\Desktop\PTT templates\images\noaa icons\noaa_icons-06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2" descr="C:\Users\jacqui.fenner\Desktop\PTT templates\images\noaa icons\noaa_icons-07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2" descr="C:\Users\jacqui.fenner\Desktop\PTT templates\images\noaa icons\noaa_icons-08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2" descr="C:\Users\jacqui.fenner\Desktop\PTT templates\images\noaa icons\noaa_icons-10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3" name="Google Shape;203;p22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204" name="Google Shape;204;p22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205" name="Google Shape;205;p22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6" name="Google Shape;206;p22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" name="Google Shape;207;p22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8" name="Google Shape;208;p22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9" name="Google Shape;209;p22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0" name="Google Shape;210;p22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11" name="Google Shape;211;p22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762000" y="1066799"/>
            <a:ext cx="793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0" y="6400801"/>
            <a:ext cx="9144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1447800" y="6551712"/>
            <a:ext cx="7239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5" name="Google Shape;215;p22" descr="G:\STALL\ST Comms\Templates &amp; Resources\Logos\Other Emblems\DOC Logo\DOC Color.png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8600" y="6443457"/>
            <a:ext cx="371888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39827" y="6449252"/>
            <a:ext cx="360298" cy="36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t Blue">
  <p:cSld name="Lt Blue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/>
          <p:nvPr/>
        </p:nvSpPr>
        <p:spPr>
          <a:xfrm>
            <a:off x="410810" y="0"/>
            <a:ext cx="8733300" cy="426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>
            <a:spLocks noGrp="1"/>
          </p:cNvSpPr>
          <p:nvPr>
            <p:ph type="pic" idx="2"/>
          </p:nvPr>
        </p:nvSpPr>
        <p:spPr>
          <a:xfrm>
            <a:off x="410810" y="4267200"/>
            <a:ext cx="8730900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body" idx="1"/>
          </p:nvPr>
        </p:nvSpPr>
        <p:spPr>
          <a:xfrm>
            <a:off x="2514600" y="762313"/>
            <a:ext cx="6096000" cy="13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459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B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body" idx="3"/>
          </p:nvPr>
        </p:nvSpPr>
        <p:spPr>
          <a:xfrm>
            <a:off x="761999" y="2602687"/>
            <a:ext cx="13716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459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body" idx="4"/>
          </p:nvPr>
        </p:nvSpPr>
        <p:spPr>
          <a:xfrm>
            <a:off x="775274" y="3734113"/>
            <a:ext cx="1295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9D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3" name="Google Shape;223;p2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1762136" cy="2133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3"/>
          <p:cNvSpPr txBox="1">
            <a:spLocks noGrp="1"/>
          </p:cNvSpPr>
          <p:nvPr>
            <p:ph type="body" idx="5"/>
          </p:nvPr>
        </p:nvSpPr>
        <p:spPr>
          <a:xfrm>
            <a:off x="2515037" y="3316288"/>
            <a:ext cx="60924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25" name="Google Shape;225;p23"/>
          <p:cNvCxnSpPr/>
          <p:nvPr/>
        </p:nvCxnSpPr>
        <p:spPr>
          <a:xfrm>
            <a:off x="2285999" y="609913"/>
            <a:ext cx="0" cy="34734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6" name="Google Shape;226;p23"/>
          <p:cNvGrpSpPr/>
          <p:nvPr/>
        </p:nvGrpSpPr>
        <p:grpSpPr>
          <a:xfrm>
            <a:off x="-30388" y="-3048"/>
            <a:ext cx="472440" cy="6861048"/>
            <a:chOff x="-15240" y="-3048"/>
            <a:chExt cx="472440" cy="6861048"/>
          </a:xfrm>
        </p:grpSpPr>
        <p:sp>
          <p:nvSpPr>
            <p:cNvPr id="227" name="Google Shape;227;p23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9" name="Google Shape;229;p23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3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23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3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3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23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5" name="Google Shape;235;p23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236" name="Google Shape;236;p23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237" name="Google Shape;237;p23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8" name="Google Shape;238;p23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9" name="Google Shape;239;p23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0" name="Google Shape;240;p23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1" name="Google Shape;241;p23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2" name="Google Shape;242;p23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43" name="Google Shape;243;p23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44" name="Google Shape;244;p23"/>
          <p:cNvSpPr txBox="1">
            <a:spLocks noGrp="1"/>
          </p:cNvSpPr>
          <p:nvPr>
            <p:ph type="body" idx="6"/>
          </p:nvPr>
        </p:nvSpPr>
        <p:spPr>
          <a:xfrm>
            <a:off x="2515037" y="2262187"/>
            <a:ext cx="60924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>
  <p:cSld name="Whi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>
            <a:spLocks noGrp="1"/>
          </p:cNvSpPr>
          <p:nvPr>
            <p:ph type="pic" idx="2"/>
          </p:nvPr>
        </p:nvSpPr>
        <p:spPr>
          <a:xfrm>
            <a:off x="410810" y="4267200"/>
            <a:ext cx="8730900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7" name="Google Shape;247;p24"/>
          <p:cNvCxnSpPr/>
          <p:nvPr/>
        </p:nvCxnSpPr>
        <p:spPr>
          <a:xfrm>
            <a:off x="2286000" y="609913"/>
            <a:ext cx="0" cy="34734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8" name="Google Shape;248;p24"/>
          <p:cNvSpPr txBox="1">
            <a:spLocks noGrp="1"/>
          </p:cNvSpPr>
          <p:nvPr>
            <p:ph type="body" idx="1"/>
          </p:nvPr>
        </p:nvSpPr>
        <p:spPr>
          <a:xfrm>
            <a:off x="2514600" y="762313"/>
            <a:ext cx="6096000" cy="13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459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B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24"/>
          <p:cNvSpPr txBox="1">
            <a:spLocks noGrp="1"/>
          </p:cNvSpPr>
          <p:nvPr>
            <p:ph type="body" idx="3"/>
          </p:nvPr>
        </p:nvSpPr>
        <p:spPr>
          <a:xfrm>
            <a:off x="762000" y="2602687"/>
            <a:ext cx="13716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459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24"/>
          <p:cNvSpPr txBox="1">
            <a:spLocks noGrp="1"/>
          </p:cNvSpPr>
          <p:nvPr>
            <p:ph type="body" idx="4"/>
          </p:nvPr>
        </p:nvSpPr>
        <p:spPr>
          <a:xfrm>
            <a:off x="775275" y="3734113"/>
            <a:ext cx="1295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9D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1" name="Google Shape;251;p2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1762138" cy="213391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4"/>
          <p:cNvSpPr txBox="1">
            <a:spLocks noGrp="1"/>
          </p:cNvSpPr>
          <p:nvPr>
            <p:ph type="body" idx="5"/>
          </p:nvPr>
        </p:nvSpPr>
        <p:spPr>
          <a:xfrm>
            <a:off x="2515037" y="3316288"/>
            <a:ext cx="60924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24"/>
          <p:cNvSpPr txBox="1">
            <a:spLocks noGrp="1"/>
          </p:cNvSpPr>
          <p:nvPr>
            <p:ph type="body" idx="6"/>
          </p:nvPr>
        </p:nvSpPr>
        <p:spPr>
          <a:xfrm>
            <a:off x="2515037" y="2262187"/>
            <a:ext cx="60924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54" name="Google Shape;254;p24"/>
          <p:cNvGrpSpPr/>
          <p:nvPr/>
        </p:nvGrpSpPr>
        <p:grpSpPr>
          <a:xfrm>
            <a:off x="-30388" y="-3048"/>
            <a:ext cx="472440" cy="6861048"/>
            <a:chOff x="-15240" y="-3048"/>
            <a:chExt cx="472440" cy="6861048"/>
          </a:xfrm>
        </p:grpSpPr>
        <p:sp>
          <p:nvSpPr>
            <p:cNvPr id="255" name="Google Shape;255;p24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7" name="Google Shape;257;p24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24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24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24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24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24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3" name="Google Shape;263;p24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264" name="Google Shape;264;p24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265" name="Google Shape;265;p24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6" name="Google Shape;266;p24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7" name="Google Shape;267;p24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8" name="Google Shape;268;p24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9" name="Google Shape;269;p24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70" name="Google Shape;270;p24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71" name="Google Shape;271;p24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25"/>
          <p:cNvSpPr txBox="1">
            <a:spLocks noGrp="1"/>
          </p:cNvSpPr>
          <p:nvPr>
            <p:ph type="body" idx="1"/>
          </p:nvPr>
        </p:nvSpPr>
        <p:spPr>
          <a:xfrm>
            <a:off x="457200" y="1600209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25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2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27"/>
          <p:cNvSpPr txBox="1">
            <a:spLocks noGrp="1"/>
          </p:cNvSpPr>
          <p:nvPr>
            <p:ph type="body" idx="1"/>
          </p:nvPr>
        </p:nvSpPr>
        <p:spPr>
          <a:xfrm>
            <a:off x="457200" y="1600209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27"/>
          <p:cNvSpPr txBox="1">
            <a:spLocks noGrp="1"/>
          </p:cNvSpPr>
          <p:nvPr>
            <p:ph type="body" idx="2"/>
          </p:nvPr>
        </p:nvSpPr>
        <p:spPr>
          <a:xfrm>
            <a:off x="4648200" y="1600209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2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27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2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2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title"/>
          </p:nvPr>
        </p:nvSpPr>
        <p:spPr>
          <a:xfrm>
            <a:off x="228600" y="272578"/>
            <a:ext cx="86106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29"/>
          <p:cNvSpPr txBox="1">
            <a:spLocks noGrp="1"/>
          </p:cNvSpPr>
          <p:nvPr>
            <p:ph type="dt" idx="10"/>
          </p:nvPr>
        </p:nvSpPr>
        <p:spPr>
          <a:xfrm>
            <a:off x="4" y="647700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29"/>
          <p:cNvSpPr txBox="1">
            <a:spLocks noGrp="1"/>
          </p:cNvSpPr>
          <p:nvPr>
            <p:ph type="ftr" idx="11"/>
          </p:nvPr>
        </p:nvSpPr>
        <p:spPr>
          <a:xfrm>
            <a:off x="3124202" y="649288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sldNum" idx="12"/>
          </p:nvPr>
        </p:nvSpPr>
        <p:spPr>
          <a:xfrm>
            <a:off x="7010402" y="649288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50" rIns="91150" bIns="45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8" name="Google Shape;298;p29"/>
          <p:cNvSpPr txBox="1">
            <a:spLocks noGrp="1"/>
          </p:cNvSpPr>
          <p:nvPr>
            <p:ph type="body" idx="1"/>
          </p:nvPr>
        </p:nvSpPr>
        <p:spPr>
          <a:xfrm>
            <a:off x="228600" y="1128656"/>
            <a:ext cx="8610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type="obj">
  <p:cSld name="OBJEC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31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Right">
  <p:cSld name="1 Column, Tall Pic Righ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4"/>
          <p:cNvSpPr>
            <a:spLocks noGrp="1"/>
          </p:cNvSpPr>
          <p:nvPr>
            <p:ph type="pic" idx="2"/>
          </p:nvPr>
        </p:nvSpPr>
        <p:spPr>
          <a:xfrm>
            <a:off x="6096000" y="1219200"/>
            <a:ext cx="25908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5190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Right">
  <p:cSld name="1 Column, Tall Pic Righ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Google Shape;333;p33"/>
          <p:cNvSpPr>
            <a:spLocks noGrp="1"/>
          </p:cNvSpPr>
          <p:nvPr>
            <p:ph type="pic" idx="2"/>
          </p:nvPr>
        </p:nvSpPr>
        <p:spPr>
          <a:xfrm>
            <a:off x="6096000" y="1219200"/>
            <a:ext cx="2590800" cy="4953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33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5190600" cy="4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Google Shape;337;p34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2590800" cy="4953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34"/>
          <p:cNvSpPr txBox="1">
            <a:spLocks noGrp="1"/>
          </p:cNvSpPr>
          <p:nvPr>
            <p:ph type="body" idx="1"/>
          </p:nvPr>
        </p:nvSpPr>
        <p:spPr>
          <a:xfrm>
            <a:off x="3505200" y="1219200"/>
            <a:ext cx="5190600" cy="4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7921800" cy="1752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body" idx="1"/>
          </p:nvPr>
        </p:nvSpPr>
        <p:spPr>
          <a:xfrm>
            <a:off x="752888" y="3124200"/>
            <a:ext cx="7933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Bottom">
  <p:cSld name="1 Column, Wide Pic Bottom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"/>
          <p:cNvSpPr>
            <a:spLocks noGrp="1"/>
          </p:cNvSpPr>
          <p:nvPr>
            <p:ph type="pic" idx="2"/>
          </p:nvPr>
        </p:nvSpPr>
        <p:spPr>
          <a:xfrm>
            <a:off x="762000" y="4419600"/>
            <a:ext cx="7921800" cy="1752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36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36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p37"/>
          <p:cNvSpPr txBox="1">
            <a:spLocks noGrp="1"/>
          </p:cNvSpPr>
          <p:nvPr>
            <p:ph type="body" idx="1"/>
          </p:nvPr>
        </p:nvSpPr>
        <p:spPr>
          <a:xfrm>
            <a:off x="762000" y="1219200"/>
            <a:ext cx="3742800" cy="4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37"/>
          <p:cNvSpPr txBox="1">
            <a:spLocks noGrp="1"/>
          </p:cNvSpPr>
          <p:nvPr>
            <p:ph type="body" idx="2"/>
          </p:nvPr>
        </p:nvSpPr>
        <p:spPr>
          <a:xfrm>
            <a:off x="4953000" y="1219200"/>
            <a:ext cx="3742800" cy="4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Google Shape;353;p38"/>
          <p:cNvSpPr>
            <a:spLocks noGrp="1"/>
          </p:cNvSpPr>
          <p:nvPr>
            <p:ph type="pic" idx="2"/>
          </p:nvPr>
        </p:nvSpPr>
        <p:spPr>
          <a:xfrm>
            <a:off x="762001" y="1219200"/>
            <a:ext cx="3733800" cy="160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38"/>
          <p:cNvSpPr>
            <a:spLocks noGrp="1"/>
          </p:cNvSpPr>
          <p:nvPr>
            <p:ph type="pic" idx="3"/>
          </p:nvPr>
        </p:nvSpPr>
        <p:spPr>
          <a:xfrm>
            <a:off x="4953000" y="1219200"/>
            <a:ext cx="3733800" cy="160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38"/>
          <p:cNvSpPr txBox="1">
            <a:spLocks noGrp="1"/>
          </p:cNvSpPr>
          <p:nvPr>
            <p:ph type="body" idx="1"/>
          </p:nvPr>
        </p:nvSpPr>
        <p:spPr>
          <a:xfrm>
            <a:off x="752888" y="3048000"/>
            <a:ext cx="3742800" cy="31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38"/>
          <p:cNvSpPr txBox="1">
            <a:spLocks noGrp="1"/>
          </p:cNvSpPr>
          <p:nvPr>
            <p:ph type="body" idx="4"/>
          </p:nvPr>
        </p:nvSpPr>
        <p:spPr>
          <a:xfrm>
            <a:off x="4953000" y="3048000"/>
            <a:ext cx="3742800" cy="31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9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39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2447400" cy="4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Google Shape;360;p39"/>
          <p:cNvSpPr txBox="1">
            <a:spLocks noGrp="1"/>
          </p:cNvSpPr>
          <p:nvPr>
            <p:ph type="body" idx="2"/>
          </p:nvPr>
        </p:nvSpPr>
        <p:spPr>
          <a:xfrm>
            <a:off x="6248400" y="1219200"/>
            <a:ext cx="2447400" cy="4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39"/>
          <p:cNvSpPr txBox="1">
            <a:spLocks noGrp="1"/>
          </p:cNvSpPr>
          <p:nvPr>
            <p:ph type="body" idx="3"/>
          </p:nvPr>
        </p:nvSpPr>
        <p:spPr>
          <a:xfrm>
            <a:off x="3500644" y="1219200"/>
            <a:ext cx="2447400" cy="4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40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2435400" cy="160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40"/>
          <p:cNvSpPr>
            <a:spLocks noGrp="1"/>
          </p:cNvSpPr>
          <p:nvPr>
            <p:ph type="pic" idx="3"/>
          </p:nvPr>
        </p:nvSpPr>
        <p:spPr>
          <a:xfrm>
            <a:off x="3508162" y="1219200"/>
            <a:ext cx="2435400" cy="160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40"/>
          <p:cNvSpPr>
            <a:spLocks noGrp="1"/>
          </p:cNvSpPr>
          <p:nvPr>
            <p:ph type="pic" idx="4"/>
          </p:nvPr>
        </p:nvSpPr>
        <p:spPr>
          <a:xfrm>
            <a:off x="6251362" y="1219200"/>
            <a:ext cx="2435400" cy="160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40"/>
          <p:cNvSpPr txBox="1">
            <a:spLocks noGrp="1"/>
          </p:cNvSpPr>
          <p:nvPr>
            <p:ph type="body" idx="1"/>
          </p:nvPr>
        </p:nvSpPr>
        <p:spPr>
          <a:xfrm>
            <a:off x="752888" y="3048000"/>
            <a:ext cx="2447400" cy="31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body" idx="5"/>
          </p:nvPr>
        </p:nvSpPr>
        <p:spPr>
          <a:xfrm>
            <a:off x="6248400" y="3048000"/>
            <a:ext cx="2447400" cy="31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40"/>
          <p:cNvSpPr txBox="1">
            <a:spLocks noGrp="1"/>
          </p:cNvSpPr>
          <p:nvPr>
            <p:ph type="body" idx="6"/>
          </p:nvPr>
        </p:nvSpPr>
        <p:spPr>
          <a:xfrm>
            <a:off x="3500644" y="3048000"/>
            <a:ext cx="2447400" cy="31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1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2" name="Google Shape;372;p41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7924800" cy="4953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5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25908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3505200" y="1219200"/>
            <a:ext cx="5190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7921800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752888" y="3124200"/>
            <a:ext cx="7933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Bottom">
  <p:cSld name="1 Column, Wide Pic Bot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>
            <a:spLocks noGrp="1"/>
          </p:cNvSpPr>
          <p:nvPr>
            <p:ph type="pic" idx="2"/>
          </p:nvPr>
        </p:nvSpPr>
        <p:spPr>
          <a:xfrm>
            <a:off x="762000" y="4419600"/>
            <a:ext cx="7921800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762000" y="1219200"/>
            <a:ext cx="3742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4953000" y="1219200"/>
            <a:ext cx="3742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762001" y="1219200"/>
            <a:ext cx="37338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>
            <a:spLocks noGrp="1"/>
          </p:cNvSpPr>
          <p:nvPr>
            <p:ph type="pic" idx="3"/>
          </p:nvPr>
        </p:nvSpPr>
        <p:spPr>
          <a:xfrm>
            <a:off x="4953000" y="1219200"/>
            <a:ext cx="37338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752888" y="3048000"/>
            <a:ext cx="3742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4"/>
          </p:nvPr>
        </p:nvSpPr>
        <p:spPr>
          <a:xfrm>
            <a:off x="4953000" y="3048000"/>
            <a:ext cx="3742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2447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6248400" y="1219200"/>
            <a:ext cx="2447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3"/>
          </p:nvPr>
        </p:nvSpPr>
        <p:spPr>
          <a:xfrm>
            <a:off x="3500644" y="1219200"/>
            <a:ext cx="2447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hyperlink" Target="http://www.noaa.gov/fisheries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34" Type="http://schemas.openxmlformats.org/officeDocument/2006/relationships/hyperlink" Target="http://www.noaa.gov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3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://www.noaa.gov/marine-aviation" TargetMode="Externa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://www.noaa.gov/satellites" TargetMode="External"/><Relationship Id="rId32" Type="http://schemas.openxmlformats.org/officeDocument/2006/relationships/hyperlink" Target="https://www.commerce.gov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28" Type="http://schemas.openxmlformats.org/officeDocument/2006/relationships/hyperlink" Target="http://www.noaa.gov/oceans-coas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://www.noaa.gov/research" TargetMode="External"/><Relationship Id="rId27" Type="http://schemas.openxmlformats.org/officeDocument/2006/relationships/image" Target="../media/image4.png"/><Relationship Id="rId30" Type="http://schemas.openxmlformats.org/officeDocument/2006/relationships/hyperlink" Target="http://www.noaa.gov/weather" TargetMode="External"/><Relationship Id="rId35" Type="http://schemas.openxmlformats.org/officeDocument/2006/relationships/image" Target="../media/image8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hyperlink" Target="http://www.noaa.gov/marine-aviation" TargetMode="External"/><Relationship Id="rId18" Type="http://schemas.openxmlformats.org/officeDocument/2006/relationships/image" Target="../media/image3.png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0.xml"/><Relationship Id="rId21" Type="http://schemas.openxmlformats.org/officeDocument/2006/relationships/hyperlink" Target="http://www.noaa.gov/oceans-coasts" TargetMode="Externa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7" Type="http://schemas.openxmlformats.org/officeDocument/2006/relationships/hyperlink" Target="http://www.noaa.gov/satellites" TargetMode="External"/><Relationship Id="rId25" Type="http://schemas.openxmlformats.org/officeDocument/2006/relationships/hyperlink" Target="https://www.commerce.gov/" TargetMode="Externa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32.xml"/><Relationship Id="rId15" Type="http://schemas.openxmlformats.org/officeDocument/2006/relationships/hyperlink" Target="http://www.noaa.gov/research" TargetMode="External"/><Relationship Id="rId23" Type="http://schemas.openxmlformats.org/officeDocument/2006/relationships/hyperlink" Target="http://www.noaa.gov/weather" TargetMode="External"/><Relationship Id="rId28" Type="http://schemas.openxmlformats.org/officeDocument/2006/relationships/image" Target="../media/image8.png"/><Relationship Id="rId10" Type="http://schemas.openxmlformats.org/officeDocument/2006/relationships/slideLayout" Target="../slideLayouts/slideLayout37.xml"/><Relationship Id="rId19" Type="http://schemas.openxmlformats.org/officeDocument/2006/relationships/hyperlink" Target="http://www.noaa.gov/fisheries" TargetMode="Externa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Relationship Id="rId22" Type="http://schemas.openxmlformats.org/officeDocument/2006/relationships/image" Target="../media/image5.png"/><Relationship Id="rId27" Type="http://schemas.openxmlformats.org/officeDocument/2006/relationships/hyperlink" Target="http://www.noaa.gov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30388" y="-3048"/>
            <a:ext cx="472440" cy="6861048"/>
            <a:chOff x="-15240" y="-3048"/>
            <a:chExt cx="472440" cy="6861048"/>
          </a:xfrm>
        </p:grpSpPr>
        <p:sp>
          <p:nvSpPr>
            <p:cNvPr id="11" name="Google Shape;11;p1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Google Shape;13;p1" descr="C:\Users\jacqui.fenner\Desktop\PTT templates\images\noaa icons\noaa_icons-04.png">
              <a:hlinkClick r:id="rId20"/>
            </p:cNvPr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" descr="C:\Users\jacqui.fenner\Desktop\PTT templates\images\noaa icons\noaa_icons-05.png">
              <a:hlinkClick r:id="rId22"/>
            </p:cNvPr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1" descr="C:\Users\jacqui.fenner\Desktop\PTT templates\images\noaa icons\noaa_icons-06.png">
              <a:hlinkClick r:id="rId24"/>
            </p:cNvPr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1" descr="C:\Users\jacqui.fenner\Desktop\PTT templates\images\noaa icons\noaa_icons-07.png">
              <a:hlinkClick r:id="rId26"/>
            </p:cNvPr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1" descr="C:\Users\jacqui.fenner\Desktop\PTT templates\images\noaa icons\noaa_icons-08.png">
              <a:hlinkClick r:id="rId28"/>
            </p:cNvPr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1" descr="C:\Users\jacqui.fenner\Desktop\PTT templates\images\noaa icons\noaa_icons-10.png">
              <a:hlinkClick r:id="rId30"/>
            </p:cNvPr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" name="Google Shape;19;p1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20" name="Google Shape;20;p1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21" name="Google Shape;21;p1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" name="Google Shape;22;p1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" name="Google Shape;23;p1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" name="Google Shape;24;p1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" name="Google Shape;25;p1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" name="Google Shape;26;p1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7" name="Google Shape;27;p1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8" name="Google Shape;28;p1"/>
          <p:cNvSpPr/>
          <p:nvPr/>
        </p:nvSpPr>
        <p:spPr>
          <a:xfrm>
            <a:off x="0" y="6400801"/>
            <a:ext cx="9144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1" descr="G:\STALL\ST Comms\Templates &amp; Resources\Logos\Other Emblems\DOC Logo\DOC Color.png">
            <a:hlinkClick r:id="rId32"/>
          </p:cNvPr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8600" y="6443457"/>
            <a:ext cx="371888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>
            <a:hlinkClick r:id="rId34"/>
          </p:cNvPr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639827" y="6449252"/>
            <a:ext cx="360298" cy="3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 txBox="1"/>
          <p:nvPr/>
        </p:nvSpPr>
        <p:spPr>
          <a:xfrm>
            <a:off x="1447800" y="6551712"/>
            <a:ext cx="7239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0"/>
          <p:cNvGrpSpPr/>
          <p:nvPr/>
        </p:nvGrpSpPr>
        <p:grpSpPr>
          <a:xfrm>
            <a:off x="-30388" y="0"/>
            <a:ext cx="472500" cy="6858000"/>
            <a:chOff x="-15240" y="0"/>
            <a:chExt cx="472500" cy="6858000"/>
          </a:xfrm>
        </p:grpSpPr>
        <p:sp>
          <p:nvSpPr>
            <p:cNvPr id="301" name="Google Shape;301;p30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2" name="Google Shape;302;p30" descr="C:\Users\jacqui.fenner\Desktop\PTT templates\images\noaa icons\noaa_icons-04.png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-15240" y="5714999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30" descr="C:\Users\jacqui.fenner\Desktop\PTT templates\images\noaa icons\noaa_icons-05.png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-15240" y="4648200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30" descr="C:\Users\jacqui.fenner\Desktop\PTT templates\images\noaa icons\noaa_icons-06.png">
              <a:hlinkClick r:id="rId17"/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-15240" y="3581400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30" descr="C:\Users\jacqui.fenner\Desktop\PTT templates\images\noaa icons\noaa_icons-07.png">
              <a:hlinkClick r:id="rId19"/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-15240" y="2514600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30" descr="C:\Users\jacqui.fenner\Desktop\PTT templates\images\noaa icons\noaa_icons-08.png">
              <a:hlinkClick r:id="rId21"/>
            </p:cNvPr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-15240" y="1447800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30" descr="C:\Users\jacqui.fenner\Desktop\PTT templates\images\noaa icons\noaa_icons-10.png">
              <a:hlinkClick r:id="rId23"/>
            </p:cNvPr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-15240" y="381000"/>
              <a:ext cx="472500" cy="324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8" name="Google Shape;308;p30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309" name="Google Shape;309;p30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310" name="Google Shape;310;p30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1" name="Google Shape;311;p30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2" name="Google Shape;312;p30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3" name="Google Shape;313;p30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4" name="Google Shape;314;p30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5" name="Google Shape;315;p30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16" name="Google Shape;316;p30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17" name="Google Shape;317;p30"/>
          <p:cNvSpPr/>
          <p:nvPr/>
        </p:nvSpPr>
        <p:spPr>
          <a:xfrm>
            <a:off x="0" y="6400801"/>
            <a:ext cx="9144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Google Shape;319;p30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0" name="Google Shape;320;p30" descr="G:\STALL\ST Comms\Templates &amp; Resources\Logos\Other Emblems\DOC Logo\DOC Color.png">
            <a:hlinkClick r:id="rId25"/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28600" y="6443457"/>
            <a:ext cx="279000" cy="2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0">
            <a:hlinkClick r:id="rId27"/>
          </p:cNvPr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639827" y="6449252"/>
            <a:ext cx="270300" cy="2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0"/>
          <p:cNvSpPr txBox="1"/>
          <p:nvPr/>
        </p:nvSpPr>
        <p:spPr>
          <a:xfrm>
            <a:off x="1447800" y="6551712"/>
            <a:ext cx="7239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2"/>
          <p:cNvSpPr txBox="1">
            <a:spLocks noGrp="1"/>
          </p:cNvSpPr>
          <p:nvPr>
            <p:ph type="body" idx="1"/>
          </p:nvPr>
        </p:nvSpPr>
        <p:spPr>
          <a:xfrm>
            <a:off x="780334" y="2590798"/>
            <a:ext cx="1371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Weather Service </a:t>
            </a:r>
            <a:endParaRPr sz="1800" b="1" i="0" u="none" strike="noStrike" cap="none">
              <a:solidFill>
                <a:srgbClr val="D6F5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8" name="Google Shape;378;p42"/>
          <p:cNvSpPr txBox="1">
            <a:spLocks noGrp="1"/>
          </p:cNvSpPr>
          <p:nvPr>
            <p:ph type="body" idx="4"/>
          </p:nvPr>
        </p:nvSpPr>
        <p:spPr>
          <a:xfrm>
            <a:off x="2514600" y="355675"/>
            <a:ext cx="6483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Subcommittee for Disaster Reduction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2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2700"/>
              <a:t>Hurricane Supplemental</a:t>
            </a:r>
            <a:endParaRPr sz="2700"/>
          </a:p>
        </p:txBody>
      </p:sp>
      <p:sp>
        <p:nvSpPr>
          <p:cNvPr id="379" name="Google Shape;379;p42"/>
          <p:cNvSpPr txBox="1">
            <a:spLocks noGrp="1"/>
          </p:cNvSpPr>
          <p:nvPr>
            <p:ph type="body" idx="5"/>
          </p:nvPr>
        </p:nvSpPr>
        <p:spPr>
          <a:xfrm>
            <a:off x="2514600" y="3048000"/>
            <a:ext cx="60924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rPr>
              <a:t>Mary Erickson</a:t>
            </a:r>
            <a:br>
              <a:rPr lang="en-US"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rPr>
              <a:t>Deputy Director </a:t>
            </a:r>
            <a:endParaRPr sz="2800" b="0" i="0" u="none" strike="noStrike" cap="none">
              <a:solidFill>
                <a:srgbClr val="C4ED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80" name="Google Shape;380;p42"/>
          <p:cNvPicPr preferRelativeResize="0"/>
          <p:nvPr/>
        </p:nvPicPr>
        <p:blipFill rotWithShape="1">
          <a:blip r:embed="rId3">
            <a:alphaModFix/>
          </a:blip>
          <a:srcRect l="6627" r="6627"/>
          <a:stretch/>
        </p:blipFill>
        <p:spPr>
          <a:xfrm>
            <a:off x="412576" y="4267200"/>
            <a:ext cx="8729100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3"/>
          <p:cNvSpPr txBox="1"/>
          <p:nvPr/>
        </p:nvSpPr>
        <p:spPr>
          <a:xfrm>
            <a:off x="6669260" y="6008316"/>
            <a:ext cx="18198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3"/>
          <p:cNvSpPr txBox="1"/>
          <p:nvPr/>
        </p:nvSpPr>
        <p:spPr>
          <a:xfrm>
            <a:off x="503175" y="0"/>
            <a:ext cx="79338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</a:rPr>
              <a:t>Supplemental</a:t>
            </a:r>
            <a:endParaRPr sz="4000" b="1"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99D8"/>
                </a:solidFill>
              </a:rPr>
              <a:t>NOAA $400M</a:t>
            </a:r>
            <a:endParaRPr sz="3600" b="1">
              <a:solidFill>
                <a:srgbClr val="0099D8"/>
              </a:solidFill>
            </a:endParaRPr>
          </a:p>
        </p:txBody>
      </p:sp>
      <p:pic>
        <p:nvPicPr>
          <p:cNvPr id="388" name="Google Shape;388;p43" descr="http://www.hollisterhomecenter.com/wp-content/uploads/2014/04/bigstock-water-splash-isolated-on-white-47964185.jpg"/>
          <p:cNvPicPr preferRelativeResize="0"/>
          <p:nvPr/>
        </p:nvPicPr>
        <p:blipFill rotWithShape="1">
          <a:blip r:embed="rId3">
            <a:alphaModFix amt="46000"/>
          </a:blip>
          <a:srcRect l="748" t="-5729" r="758" b="14196"/>
          <a:stretch/>
        </p:blipFill>
        <p:spPr>
          <a:xfrm>
            <a:off x="406175" y="425150"/>
            <a:ext cx="9278423" cy="600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0260" y="4072550"/>
            <a:ext cx="2273741" cy="23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3" title="Points scored"/>
          <p:cNvPicPr preferRelativeResize="0"/>
          <p:nvPr/>
        </p:nvPicPr>
        <p:blipFill rotWithShape="1">
          <a:blip r:embed="rId5">
            <a:alphaModFix/>
          </a:blip>
          <a:srcRect l="17130" t="7819" r="17735" b="7735"/>
          <a:stretch/>
        </p:blipFill>
        <p:spPr>
          <a:xfrm>
            <a:off x="4715767" y="0"/>
            <a:ext cx="4352034" cy="40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3"/>
          <p:cNvSpPr txBox="1"/>
          <p:nvPr/>
        </p:nvSpPr>
        <p:spPr>
          <a:xfrm>
            <a:off x="406175" y="1644000"/>
            <a:ext cx="6552600" cy="4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$18</a:t>
            </a:r>
            <a:r>
              <a:rPr lang="en-US" sz="2200"/>
              <a:t> million for assessments </a:t>
            </a:r>
            <a:br>
              <a:rPr lang="en-US" sz="2200"/>
            </a:br>
            <a:r>
              <a:rPr lang="en-US" sz="2200"/>
              <a:t>and removal of </a:t>
            </a:r>
            <a:r>
              <a:rPr lang="en-US" sz="2200" b="1"/>
              <a:t>marine debris</a:t>
            </a:r>
            <a:r>
              <a:rPr lang="en-US" sz="2200"/>
              <a:t> </a:t>
            </a:r>
            <a:endParaRPr sz="2200"/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$40</a:t>
            </a:r>
            <a:r>
              <a:rPr lang="en-US" sz="2200"/>
              <a:t> million for mapping and </a:t>
            </a:r>
            <a:br>
              <a:rPr lang="en-US" sz="2200"/>
            </a:br>
            <a:r>
              <a:rPr lang="en-US" sz="2200" b="1"/>
              <a:t>charting</a:t>
            </a:r>
            <a:r>
              <a:rPr lang="en-US" sz="2200"/>
              <a:t> affected coastlines </a:t>
            </a:r>
            <a:br>
              <a:rPr lang="en-US" sz="2200"/>
            </a:br>
            <a:r>
              <a:rPr lang="en-US" sz="2200"/>
              <a:t>and channels </a:t>
            </a:r>
            <a:endParaRPr sz="2200"/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$42.1</a:t>
            </a:r>
            <a:r>
              <a:rPr lang="en-US" sz="2200"/>
              <a:t> million to repair or replace </a:t>
            </a:r>
            <a:br>
              <a:rPr lang="en-US" sz="2200"/>
            </a:br>
            <a:r>
              <a:rPr lang="en-US" sz="2200"/>
              <a:t>federal </a:t>
            </a:r>
            <a:r>
              <a:rPr lang="en-US" sz="2200" b="1"/>
              <a:t>facilities</a:t>
            </a:r>
            <a:r>
              <a:rPr lang="en-US" sz="2200"/>
              <a:t> and observing assets </a:t>
            </a:r>
            <a:endParaRPr sz="2200"/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$100 </a:t>
            </a:r>
            <a:r>
              <a:rPr lang="en-US" sz="2200"/>
              <a:t>million for improving weather </a:t>
            </a:r>
            <a:r>
              <a:rPr lang="en-US" sz="2200" b="1"/>
              <a:t>forecasting</a:t>
            </a:r>
            <a:r>
              <a:rPr lang="en-US" sz="2200"/>
              <a:t> capabilities and data collection efforts </a:t>
            </a:r>
            <a:endParaRPr sz="2200"/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$200</a:t>
            </a:r>
            <a:r>
              <a:rPr lang="en-US" sz="2200"/>
              <a:t> million for </a:t>
            </a:r>
            <a:r>
              <a:rPr lang="en-US" sz="2200" b="1"/>
              <a:t>fishery</a:t>
            </a:r>
            <a:r>
              <a:rPr lang="en-US" sz="2200"/>
              <a:t> disasters causing severe economic harm in coastal communities 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4"/>
          <p:cNvSpPr txBox="1">
            <a:spLocks noGrp="1"/>
          </p:cNvSpPr>
          <p:nvPr>
            <p:ph type="body" idx="1"/>
          </p:nvPr>
        </p:nvSpPr>
        <p:spPr>
          <a:xfrm>
            <a:off x="546725" y="597850"/>
            <a:ext cx="81432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i="0" u="none" strike="noStrike" cap="none">
                <a:solidFill>
                  <a:srgbClr val="000000"/>
                </a:solidFill>
              </a:rPr>
              <a:t>The NOAA spend plan provides $50M for the Improving Forecasting and Assimilation (IFAA) Portfolio. There will be 26 projects across four primary focus areas:</a:t>
            </a:r>
            <a:endParaRPr sz="22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98" name="Google Shape;398;p44"/>
          <p:cNvSpPr txBox="1"/>
          <p:nvPr/>
        </p:nvSpPr>
        <p:spPr>
          <a:xfrm>
            <a:off x="402950" y="0"/>
            <a:ext cx="253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Overview: </a:t>
            </a:r>
            <a:endParaRPr sz="3200" b="1" i="0" u="none" strike="noStrike" cap="none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9" name="Google Shape;39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800" y="1898350"/>
            <a:ext cx="8349850" cy="37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4"/>
          <p:cNvSpPr txBox="1">
            <a:spLocks noGrp="1"/>
          </p:cNvSpPr>
          <p:nvPr>
            <p:ph type="body" idx="1"/>
          </p:nvPr>
        </p:nvSpPr>
        <p:spPr>
          <a:xfrm>
            <a:off x="546725" y="5703250"/>
            <a:ext cx="84843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An additional $50M provided for repair and facilities improvements. </a:t>
            </a:r>
            <a:endParaRPr sz="22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. Title Slide">
  <a:themeElements>
    <a:clrScheme name="PTT 1">
      <a:dk1>
        <a:srgbClr val="0B4596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070C0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On-screen Show (4:3)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 Narrow</vt:lpstr>
      <vt:lpstr>Proxima Nova</vt:lpstr>
      <vt:lpstr>Arial</vt:lpstr>
      <vt:lpstr>Calibri</vt:lpstr>
      <vt:lpstr>3. Content Slide - no icon</vt:lpstr>
      <vt:lpstr>1. Title Slide</vt:lpstr>
      <vt:lpstr>3. Content Slide - no icon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Erickson</dc:creator>
  <cp:lastModifiedBy>Mary Erickson</cp:lastModifiedBy>
  <cp:revision>2</cp:revision>
  <dcterms:modified xsi:type="dcterms:W3CDTF">2018-09-05T22:15:36Z</dcterms:modified>
</cp:coreProperties>
</file>